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3B5A06-DABB-4B3D-A074-C444687E3F2B}" type="datetimeFigureOut">
              <a:rPr lang="sr-Latn-CS" smtClean="0"/>
              <a:t>7.1.2024.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41DFE8-16B6-4C31-9C5C-7FFF2B9449FE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DAE25-386C-49FA-BE27-E0138CE87B6D}" type="datetimeFigureOut">
              <a:rPr lang="sr-Latn-CS" smtClean="0"/>
              <a:t>7.1.2024.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037F9EFC-F83F-401D-BCC0-AA7239FDEA5E}" type="slidenum">
              <a:rPr lang="hr-HR" smtClean="0"/>
              <a:t>‹#›</a:t>
            </a:fld>
            <a:endParaRPr lang="hr-H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3739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DAE25-386C-49FA-BE27-E0138CE87B6D}" type="datetimeFigureOut">
              <a:rPr lang="sr-Latn-CS" smtClean="0"/>
              <a:t>7.1.2024.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F9EFC-F83F-401D-BCC0-AA7239FDEA5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47948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DAE25-386C-49FA-BE27-E0138CE87B6D}" type="datetimeFigureOut">
              <a:rPr lang="sr-Latn-CS" smtClean="0"/>
              <a:t>7.1.2024.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F9EFC-F83F-401D-BCC0-AA7239FDEA5E}" type="slidenum">
              <a:rPr lang="hr-HR" smtClean="0"/>
              <a:t>‹#›</a:t>
            </a:fld>
            <a:endParaRPr lang="hr-HR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5841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DAE25-386C-49FA-BE27-E0138CE87B6D}" type="datetimeFigureOut">
              <a:rPr lang="sr-Latn-CS" smtClean="0"/>
              <a:t>7.1.2024.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F9EFC-F83F-401D-BCC0-AA7239FDEA5E}" type="slidenum">
              <a:rPr lang="hr-HR" smtClean="0"/>
              <a:t>‹#›</a:t>
            </a:fld>
            <a:endParaRPr lang="hr-H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6504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DAE25-386C-49FA-BE27-E0138CE87B6D}" type="datetimeFigureOut">
              <a:rPr lang="sr-Latn-CS" smtClean="0"/>
              <a:t>7.1.2024.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F9EFC-F83F-401D-BCC0-AA7239FDEA5E}" type="slidenum">
              <a:rPr lang="hr-HR" smtClean="0"/>
              <a:t>‹#›</a:t>
            </a:fld>
            <a:endParaRPr lang="hr-H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6834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DAE25-386C-49FA-BE27-E0138CE87B6D}" type="datetimeFigureOut">
              <a:rPr lang="sr-Latn-CS" smtClean="0"/>
              <a:t>7.1.2024.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F9EFC-F83F-401D-BCC0-AA7239FDEA5E}" type="slidenum">
              <a:rPr lang="hr-HR" smtClean="0"/>
              <a:t>‹#›</a:t>
            </a:fld>
            <a:endParaRPr lang="hr-H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3220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DAE25-386C-49FA-BE27-E0138CE87B6D}" type="datetimeFigureOut">
              <a:rPr lang="sr-Latn-CS" smtClean="0"/>
              <a:t>7.1.2024.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F9EFC-F83F-401D-BCC0-AA7239FDEA5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43164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DAE25-386C-49FA-BE27-E0138CE87B6D}" type="datetimeFigureOut">
              <a:rPr lang="sr-Latn-CS" smtClean="0"/>
              <a:t>7.1.2024.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F9EFC-F83F-401D-BCC0-AA7239FDEA5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2299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DAE25-386C-49FA-BE27-E0138CE87B6D}" type="datetimeFigureOut">
              <a:rPr lang="sr-Latn-CS" smtClean="0"/>
              <a:t>7.1.2024.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F9EFC-F83F-401D-BCC0-AA7239FDEA5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56130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DAE25-386C-49FA-BE27-E0138CE87B6D}" type="datetimeFigureOut">
              <a:rPr lang="sr-Latn-CS" smtClean="0"/>
              <a:t>7.1.2024.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F9EFC-F83F-401D-BCC0-AA7239FDEA5E}" type="slidenum">
              <a:rPr lang="hr-HR" smtClean="0"/>
              <a:t>‹#›</a:t>
            </a:fld>
            <a:endParaRPr lang="hr-H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5396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C3FDAE25-386C-49FA-BE27-E0138CE87B6D}" type="datetimeFigureOut">
              <a:rPr lang="sr-Latn-CS" smtClean="0"/>
              <a:t>7.1.2024.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F9EFC-F83F-401D-BCC0-AA7239FDEA5E}" type="slidenum">
              <a:rPr lang="hr-HR" smtClean="0"/>
              <a:t>‹#›</a:t>
            </a:fld>
            <a:endParaRPr lang="hr-H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8032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FDAE25-386C-49FA-BE27-E0138CE87B6D}" type="datetimeFigureOut">
              <a:rPr lang="sr-Latn-CS" smtClean="0"/>
              <a:t>7.1.2024.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037F9EFC-F83F-401D-BCC0-AA7239FDEA5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48843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785786" y="1428736"/>
            <a:ext cx="7358114" cy="1285884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hr-HR" sz="6600" dirty="0" err="1"/>
              <a:t>Dioskuri</a:t>
            </a:r>
            <a:r>
              <a:rPr lang="hr-HR" sz="6600" dirty="0"/>
              <a:t> 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428596" y="4357694"/>
            <a:ext cx="8305800" cy="1143000"/>
          </a:xfrm>
        </p:spPr>
        <p:txBody>
          <a:bodyPr/>
          <a:lstStyle/>
          <a:p>
            <a:r>
              <a:rPr lang="hr-HR" sz="2400" b="1" dirty="0"/>
              <a:t>Goranka Lazić, prof.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400" b="1" u="sng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 Black" pitchFamily="34" charset="0"/>
              </a:rPr>
              <a:t>Sažmimo! </a:t>
            </a:r>
          </a:p>
        </p:txBody>
      </p:sp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6252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r>
              <a:rPr lang="hr-HR" sz="2800" dirty="0"/>
              <a:t>Tri su bitne odrednice mita:</a:t>
            </a:r>
          </a:p>
          <a:p>
            <a:pPr lvl="3">
              <a:buNone/>
            </a:pPr>
            <a:r>
              <a:rPr lang="hr-HR" sz="2800" dirty="0"/>
              <a:t>heroj</a:t>
            </a:r>
          </a:p>
          <a:p>
            <a:pPr lvl="3">
              <a:buNone/>
            </a:pPr>
            <a:r>
              <a:rPr lang="hr-HR" sz="2800" dirty="0"/>
              <a:t>proročanstvo</a:t>
            </a:r>
          </a:p>
          <a:p>
            <a:pPr lvl="3">
              <a:buNone/>
            </a:pPr>
            <a:r>
              <a:rPr lang="hr-HR" sz="2800" dirty="0"/>
              <a:t>objašnjavanje prirodnih pojava </a:t>
            </a:r>
          </a:p>
          <a:p>
            <a:pPr lvl="3">
              <a:buNone/>
            </a:pPr>
            <a:endParaRPr lang="hr-HR" sz="2800" dirty="0"/>
          </a:p>
          <a:p>
            <a:pPr lvl="3">
              <a:buNone/>
            </a:pPr>
            <a:endParaRPr lang="hr-HR" sz="2800" dirty="0"/>
          </a:p>
          <a:p>
            <a:pPr lvl="3">
              <a:buNone/>
            </a:pPr>
            <a:r>
              <a:rPr lang="hr-HR" sz="2800" dirty="0"/>
              <a:t>		Mitovi su i danas vrlo česti. Usprkos  </a:t>
            </a:r>
          </a:p>
          <a:p>
            <a:pPr lvl="3">
              <a:buNone/>
            </a:pPr>
            <a:r>
              <a:rPr lang="hr-HR" sz="2800" dirty="0"/>
              <a:t>		napretku čovječanstva, i dalje postoje </a:t>
            </a:r>
          </a:p>
          <a:p>
            <a:pPr lvl="3">
              <a:buNone/>
            </a:pPr>
            <a:r>
              <a:rPr lang="hr-HR" sz="2800" dirty="0"/>
              <a:t>		apstraktne pojave koje si ljudi imaju </a:t>
            </a:r>
          </a:p>
          <a:p>
            <a:pPr lvl="3">
              <a:buNone/>
            </a:pPr>
            <a:r>
              <a:rPr lang="hr-HR" sz="2800" dirty="0"/>
              <a:t>		potrebu objasniti. </a:t>
            </a:r>
          </a:p>
        </p:txBody>
      </p:sp>
      <p:sp>
        <p:nvSpPr>
          <p:cNvPr id="4" name="Strelica udesno 3"/>
          <p:cNvSpPr/>
          <p:nvPr/>
        </p:nvSpPr>
        <p:spPr>
          <a:xfrm>
            <a:off x="642910" y="2143116"/>
            <a:ext cx="714380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Strelica udesno 4"/>
          <p:cNvSpPr/>
          <p:nvPr/>
        </p:nvSpPr>
        <p:spPr>
          <a:xfrm>
            <a:off x="642910" y="2571744"/>
            <a:ext cx="714380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Strelica udesno 5"/>
          <p:cNvSpPr/>
          <p:nvPr/>
        </p:nvSpPr>
        <p:spPr>
          <a:xfrm>
            <a:off x="642910" y="3071810"/>
            <a:ext cx="714380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Akcijski gumb: Pomoć 6">
            <a:hlinkClick r:id="" action="ppaction://noaction" highlightClick="1"/>
          </p:cNvPr>
          <p:cNvSpPr/>
          <p:nvPr/>
        </p:nvSpPr>
        <p:spPr>
          <a:xfrm>
            <a:off x="1071538" y="4714884"/>
            <a:ext cx="1000132" cy="121444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285720" y="714356"/>
            <a:ext cx="5257808" cy="5453082"/>
          </a:xfrm>
        </p:spPr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buNone/>
            </a:pPr>
            <a:r>
              <a:rPr lang="hr-HR" sz="3200" b="1" dirty="0">
                <a:ln w="50800"/>
                <a:solidFill>
                  <a:schemeClr val="bg1">
                    <a:shade val="50000"/>
                  </a:schemeClr>
                </a:solidFill>
                <a:latin typeface="Lucida Handwriting" pitchFamily="66" charset="0"/>
              </a:rPr>
              <a:t>“Sreća se može pronaći i u najmračnijim vremenima. Samo se treba sjetiti upaliti svjetlo.” </a:t>
            </a:r>
          </a:p>
          <a:p>
            <a:pPr algn="ctr"/>
            <a:endParaRPr lang="hr-HR" sz="3200" b="1" dirty="0">
              <a:ln w="50800"/>
              <a:solidFill>
                <a:schemeClr val="bg1">
                  <a:shade val="50000"/>
                </a:schemeClr>
              </a:solidFill>
              <a:latin typeface="Lucida Handwriting" pitchFamily="66" charset="0"/>
            </a:endParaRPr>
          </a:p>
          <a:p>
            <a:pPr algn="ctr"/>
            <a:endParaRPr lang="hr-HR" sz="3200" b="1" dirty="0">
              <a:ln w="50800"/>
              <a:solidFill>
                <a:schemeClr val="bg1">
                  <a:shade val="50000"/>
                </a:schemeClr>
              </a:solidFill>
              <a:latin typeface="Lucida Handwriting" pitchFamily="66" charset="0"/>
            </a:endParaRPr>
          </a:p>
        </p:txBody>
      </p:sp>
      <p:pic>
        <p:nvPicPr>
          <p:cNvPr id="7" name="Slika 6" descr="Harry_Potter_and_Hermione_with_scarf_square_1024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6136" y="2852936"/>
            <a:ext cx="2994866" cy="299486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lika 5" descr="vlašići.jpg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500562" y="2060848"/>
            <a:ext cx="4357718" cy="386848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Naslov 2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hr-HR" dirty="0"/>
              <a:t>Tko su osobe na fotografijama? </a:t>
            </a:r>
          </a:p>
        </p:txBody>
      </p:sp>
      <p:pic>
        <p:nvPicPr>
          <p:cNvPr id="5" name="Rezervirano mjesto sadržaja 4" descr="janica i ivica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85720" y="1916832"/>
            <a:ext cx="4071966" cy="401249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026" name="AutoShape 2" descr="Janica and Ivica Kostelić - Croatian Athletes and Olympic Ski Champions |  Croatian, Champion, Athle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6615130" cy="1204898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hr-HR" dirty="0" err="1"/>
              <a:t>Dioskuri</a:t>
            </a:r>
            <a:r>
              <a:rPr lang="hr-HR" dirty="0"/>
              <a:t> – slavna braća </a:t>
            </a:r>
          </a:p>
        </p:txBody>
      </p:sp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/>
              <a:t>Kako se zovu glavni likovi ovoga mita? </a:t>
            </a:r>
          </a:p>
          <a:p>
            <a:r>
              <a:rPr lang="hr-HR" sz="2800" dirty="0"/>
              <a:t>Koja je njihova rodbinska veza?</a:t>
            </a:r>
          </a:p>
        </p:txBody>
      </p:sp>
      <p:sp>
        <p:nvSpPr>
          <p:cNvPr id="6" name="Zaobljeni pravokutnik 5"/>
          <p:cNvSpPr/>
          <p:nvPr/>
        </p:nvSpPr>
        <p:spPr>
          <a:xfrm>
            <a:off x="1071538" y="3286124"/>
            <a:ext cx="1428760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err="1"/>
              <a:t>Tindarej</a:t>
            </a:r>
            <a:r>
              <a:rPr lang="hr-HR" dirty="0"/>
              <a:t> </a:t>
            </a:r>
          </a:p>
        </p:txBody>
      </p:sp>
      <p:sp>
        <p:nvSpPr>
          <p:cNvPr id="8" name="Zaobljeni pravokutnik 7"/>
          <p:cNvSpPr/>
          <p:nvPr/>
        </p:nvSpPr>
        <p:spPr>
          <a:xfrm>
            <a:off x="3428992" y="3286124"/>
            <a:ext cx="1428760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Leda </a:t>
            </a:r>
          </a:p>
        </p:txBody>
      </p:sp>
      <p:sp>
        <p:nvSpPr>
          <p:cNvPr id="9" name="Zaobljeni pravokutnik 8"/>
          <p:cNvSpPr/>
          <p:nvPr/>
        </p:nvSpPr>
        <p:spPr>
          <a:xfrm>
            <a:off x="5786446" y="3286124"/>
            <a:ext cx="1428760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Zeus  </a:t>
            </a:r>
          </a:p>
        </p:txBody>
      </p:sp>
      <p:cxnSp>
        <p:nvCxnSpPr>
          <p:cNvPr id="11" name="Ravni poveznik 10"/>
          <p:cNvCxnSpPr>
            <a:stCxn id="6" idx="2"/>
          </p:cNvCxnSpPr>
          <p:nvPr/>
        </p:nvCxnSpPr>
        <p:spPr>
          <a:xfrm rot="5400000">
            <a:off x="1428728" y="4429132"/>
            <a:ext cx="71438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vni poveznik 12"/>
          <p:cNvCxnSpPr/>
          <p:nvPr/>
        </p:nvCxnSpPr>
        <p:spPr>
          <a:xfrm>
            <a:off x="1785918" y="4786322"/>
            <a:ext cx="11430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vni poveznik 16"/>
          <p:cNvCxnSpPr>
            <a:stCxn id="8" idx="2"/>
          </p:cNvCxnSpPr>
          <p:nvPr/>
        </p:nvCxnSpPr>
        <p:spPr>
          <a:xfrm rot="5400000">
            <a:off x="3786182" y="4429132"/>
            <a:ext cx="71438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vni poveznik 18"/>
          <p:cNvCxnSpPr/>
          <p:nvPr/>
        </p:nvCxnSpPr>
        <p:spPr>
          <a:xfrm>
            <a:off x="2928926" y="4786322"/>
            <a:ext cx="121444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vni poveznik 20"/>
          <p:cNvCxnSpPr/>
          <p:nvPr/>
        </p:nvCxnSpPr>
        <p:spPr>
          <a:xfrm rot="10800000">
            <a:off x="1142976" y="4786322"/>
            <a:ext cx="6429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avni poveznik 22"/>
          <p:cNvCxnSpPr/>
          <p:nvPr/>
        </p:nvCxnSpPr>
        <p:spPr>
          <a:xfrm rot="5400000">
            <a:off x="785786" y="5143512"/>
            <a:ext cx="71438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avni poveznik 24"/>
          <p:cNvCxnSpPr/>
          <p:nvPr/>
        </p:nvCxnSpPr>
        <p:spPr>
          <a:xfrm>
            <a:off x="1142976" y="4786322"/>
            <a:ext cx="2214578" cy="642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Zaobljeni pravokutnik 25"/>
          <p:cNvSpPr/>
          <p:nvPr/>
        </p:nvSpPr>
        <p:spPr>
          <a:xfrm>
            <a:off x="428596" y="5429264"/>
            <a:ext cx="1643074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err="1"/>
              <a:t>Klitemnestra</a:t>
            </a:r>
            <a:r>
              <a:rPr lang="hr-HR" dirty="0"/>
              <a:t> </a:t>
            </a:r>
          </a:p>
        </p:txBody>
      </p:sp>
      <p:sp>
        <p:nvSpPr>
          <p:cNvPr id="27" name="Zaobljeni pravokutnik 26"/>
          <p:cNvSpPr/>
          <p:nvPr/>
        </p:nvSpPr>
        <p:spPr>
          <a:xfrm>
            <a:off x="2786050" y="5429264"/>
            <a:ext cx="1428760" cy="78581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err="1"/>
              <a:t>Kastor</a:t>
            </a:r>
            <a:r>
              <a:rPr lang="hr-HR" dirty="0"/>
              <a:t>  </a:t>
            </a:r>
          </a:p>
        </p:txBody>
      </p:sp>
      <p:cxnSp>
        <p:nvCxnSpPr>
          <p:cNvPr id="29" name="Ravni poveznik 28"/>
          <p:cNvCxnSpPr/>
          <p:nvPr/>
        </p:nvCxnSpPr>
        <p:spPr>
          <a:xfrm>
            <a:off x="4143372" y="4786322"/>
            <a:ext cx="22860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avni poveznik 30"/>
          <p:cNvCxnSpPr>
            <a:stCxn id="9" idx="2"/>
          </p:cNvCxnSpPr>
          <p:nvPr/>
        </p:nvCxnSpPr>
        <p:spPr>
          <a:xfrm rot="5400000">
            <a:off x="6143636" y="4429132"/>
            <a:ext cx="71438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avni poveznik 34"/>
          <p:cNvCxnSpPr/>
          <p:nvPr/>
        </p:nvCxnSpPr>
        <p:spPr>
          <a:xfrm>
            <a:off x="6429388" y="4786322"/>
            <a:ext cx="107157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avni poveznik 36"/>
          <p:cNvCxnSpPr/>
          <p:nvPr/>
        </p:nvCxnSpPr>
        <p:spPr>
          <a:xfrm rot="5400000">
            <a:off x="7250925" y="5036355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avni poveznik 38"/>
          <p:cNvCxnSpPr/>
          <p:nvPr/>
        </p:nvCxnSpPr>
        <p:spPr>
          <a:xfrm rot="10800000" flipV="1">
            <a:off x="5786446" y="4714884"/>
            <a:ext cx="1714512" cy="642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Zaobljeni pravokutnik 39"/>
          <p:cNvSpPr/>
          <p:nvPr/>
        </p:nvSpPr>
        <p:spPr>
          <a:xfrm>
            <a:off x="5000628" y="5357826"/>
            <a:ext cx="1428760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Helena  </a:t>
            </a:r>
          </a:p>
        </p:txBody>
      </p:sp>
      <p:sp>
        <p:nvSpPr>
          <p:cNvPr id="41" name="Zaobljeni pravokutnik 40"/>
          <p:cNvSpPr/>
          <p:nvPr/>
        </p:nvSpPr>
        <p:spPr>
          <a:xfrm>
            <a:off x="7286644" y="5286388"/>
            <a:ext cx="1428760" cy="78581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err="1"/>
              <a:t>Polideuk</a:t>
            </a:r>
            <a:r>
              <a:rPr lang="hr-HR" dirty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4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4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build="p"/>
      <p:bldP spid="6" grpId="0" build="p" animBg="1"/>
      <p:bldP spid="8" grpId="0" build="p" animBg="1"/>
      <p:bldP spid="9" grpId="0" build="allAtOnce" animBg="1"/>
      <p:bldP spid="26" grpId="0" build="allAtOnce" animBg="1"/>
      <p:bldP spid="27" grpId="0" build="allAtOnce" animBg="1"/>
      <p:bldP spid="40" grpId="0" build="allAtOnce" animBg="1"/>
      <p:bldP spid="41" grpId="0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 descr="pisanj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0760" y="1142984"/>
            <a:ext cx="2898509" cy="192882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285720" y="214290"/>
            <a:ext cx="6572296" cy="121444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hr-HR" dirty="0"/>
              <a:t>Individualni rad – 5 minuta </a:t>
            </a:r>
          </a:p>
        </p:txBody>
      </p:sp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285720" y="1809728"/>
            <a:ext cx="8043890" cy="5048272"/>
          </a:xfrm>
        </p:spPr>
        <p:txBody>
          <a:bodyPr>
            <a:normAutofit fontScale="92500" lnSpcReduction="10000"/>
          </a:bodyPr>
          <a:lstStyle/>
          <a:p>
            <a:r>
              <a:rPr lang="hr-HR" sz="3200" b="1" u="sng" dirty="0">
                <a:solidFill>
                  <a:schemeClr val="tx2">
                    <a:lumMod val="75000"/>
                  </a:schemeClr>
                </a:solidFill>
              </a:rPr>
              <a:t>Rad na tekstu </a:t>
            </a:r>
          </a:p>
          <a:p>
            <a:endParaRPr lang="hr-HR" sz="3200" b="1" u="sng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hr-HR" sz="3200" b="1" u="sng" dirty="0">
                <a:solidFill>
                  <a:schemeClr val="tx2">
                    <a:lumMod val="75000"/>
                  </a:schemeClr>
                </a:solidFill>
              </a:rPr>
              <a:t>U bilježnicu nacrtajte tablicu s tri stupca </a:t>
            </a:r>
          </a:p>
          <a:p>
            <a:endParaRPr lang="hr-HR" sz="3200" b="1" u="sng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hr-HR" sz="3200" dirty="0">
                <a:solidFill>
                  <a:schemeClr val="tx2">
                    <a:lumMod val="75000"/>
                  </a:schemeClr>
                </a:solidFill>
              </a:rPr>
              <a:t>1. grupa – </a:t>
            </a:r>
            <a:r>
              <a:rPr lang="hr-HR" sz="3200" dirty="0" err="1">
                <a:solidFill>
                  <a:schemeClr val="tx2">
                    <a:lumMod val="75000"/>
                  </a:schemeClr>
                </a:solidFill>
              </a:rPr>
              <a:t>Polideukove</a:t>
            </a:r>
            <a:r>
              <a:rPr lang="hr-HR" sz="3200" dirty="0">
                <a:solidFill>
                  <a:schemeClr val="tx2">
                    <a:lumMod val="75000"/>
                  </a:schemeClr>
                </a:solidFill>
              </a:rPr>
              <a:t> osobine (prezimena A-D) </a:t>
            </a:r>
          </a:p>
          <a:p>
            <a:r>
              <a:rPr lang="hr-HR" sz="3200" dirty="0">
                <a:solidFill>
                  <a:schemeClr val="tx2">
                    <a:lumMod val="75000"/>
                  </a:schemeClr>
                </a:solidFill>
              </a:rPr>
              <a:t>2. grupa – </a:t>
            </a:r>
            <a:r>
              <a:rPr lang="hr-HR" sz="3200" dirty="0" err="1">
                <a:solidFill>
                  <a:schemeClr val="tx2">
                    <a:lumMod val="75000"/>
                  </a:schemeClr>
                </a:solidFill>
              </a:rPr>
              <a:t>Kastorove</a:t>
            </a:r>
            <a:r>
              <a:rPr lang="hr-HR" sz="3200" dirty="0">
                <a:solidFill>
                  <a:schemeClr val="tx2">
                    <a:lumMod val="75000"/>
                  </a:schemeClr>
                </a:solidFill>
              </a:rPr>
              <a:t> osobine (G-M)</a:t>
            </a:r>
          </a:p>
          <a:p>
            <a:r>
              <a:rPr lang="hr-HR" sz="3200" dirty="0">
                <a:solidFill>
                  <a:schemeClr val="tx2">
                    <a:lumMod val="75000"/>
                  </a:schemeClr>
                </a:solidFill>
              </a:rPr>
              <a:t>3. grupa – proročanstvo – </a:t>
            </a:r>
            <a:r>
              <a:rPr lang="hr-HR" sz="3200" dirty="0" err="1">
                <a:solidFill>
                  <a:schemeClr val="tx2">
                    <a:lumMod val="75000"/>
                  </a:schemeClr>
                </a:solidFill>
              </a:rPr>
              <a:t>Polideukov</a:t>
            </a:r>
            <a:r>
              <a:rPr lang="hr-HR" sz="3200" dirty="0">
                <a:solidFill>
                  <a:schemeClr val="tx2">
                    <a:lumMod val="75000"/>
                  </a:schemeClr>
                </a:solidFill>
              </a:rPr>
              <a:t> odabir (M-V) </a:t>
            </a:r>
          </a:p>
          <a:p>
            <a:endParaRPr lang="hr-HR" sz="3200" dirty="0">
              <a:solidFill>
                <a:schemeClr val="tx2">
                  <a:lumMod val="75000"/>
                </a:schemeClr>
              </a:solidFill>
            </a:endParaRPr>
          </a:p>
          <a:p>
            <a:endParaRPr lang="hr-HR" sz="2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2471726" cy="120489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hr-HR" dirty="0"/>
              <a:t>Tablica: 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500034" y="1643050"/>
          <a:ext cx="8229600" cy="46136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22738">
                <a:tc>
                  <a:txBody>
                    <a:bodyPr/>
                    <a:lstStyle/>
                    <a:p>
                      <a:pPr algn="ctr"/>
                      <a:r>
                        <a:rPr lang="hr-HR" sz="2800" dirty="0" err="1"/>
                        <a:t>Polideuk</a:t>
                      </a:r>
                      <a:endParaRPr lang="hr-H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dirty="0" err="1"/>
                        <a:t>Kastor</a:t>
                      </a:r>
                      <a:endParaRPr lang="hr-H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dirty="0"/>
                        <a:t>Proročanstvo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2738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2738"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2738"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22738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428596" y="571480"/>
          <a:ext cx="8286807" cy="5284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22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22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622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23945">
                <a:tc>
                  <a:txBody>
                    <a:bodyPr/>
                    <a:lstStyle/>
                    <a:p>
                      <a:pPr algn="ctr"/>
                      <a:r>
                        <a:rPr lang="hr-HR" sz="2400" dirty="0"/>
                        <a:t>POLIDEUK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/>
                        <a:t>KASTOR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/>
                        <a:t>PROROČANSTVO</a:t>
                      </a:r>
                      <a:r>
                        <a:rPr lang="hr-HR" baseline="0" dirty="0"/>
                        <a:t> 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3945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Besmrtan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Smrtan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err="1"/>
                        <a:t>Polideuku</a:t>
                      </a:r>
                      <a:r>
                        <a:rPr lang="hr-HR" baseline="0" dirty="0"/>
                        <a:t> dano da bira svoju sudbinu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3945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Snažan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Vješt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  <a:p>
                      <a:pPr algn="ctr"/>
                      <a:r>
                        <a:rPr lang="hr-HR" dirty="0"/>
                        <a:t>Živjeti vječno mlad</a:t>
                      </a:r>
                    </a:p>
                    <a:p>
                      <a:pPr algn="ctr"/>
                      <a:r>
                        <a:rPr lang="hr-HR" dirty="0"/>
                        <a:t> na</a:t>
                      </a:r>
                      <a:r>
                        <a:rPr lang="hr-HR" baseline="0" dirty="0"/>
                        <a:t> Olimpu 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3945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Obrazovan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Obrazovan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  <a:p>
                      <a:pPr algn="ctr"/>
                      <a:r>
                        <a:rPr lang="hr-HR" dirty="0"/>
                        <a:t>Živjeti</a:t>
                      </a:r>
                      <a:r>
                        <a:rPr lang="hr-HR" baseline="0" dirty="0"/>
                        <a:t> s preminulim bratom, ali jedan dan u Hadu, a drugi na Olimpu </a:t>
                      </a:r>
                      <a:endParaRPr lang="hr-HR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23945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Polubog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Pametan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  <a:p>
                      <a:pPr algn="ctr"/>
                      <a:r>
                        <a:rPr lang="hr-HR" dirty="0"/>
                        <a:t>Slava i</a:t>
                      </a:r>
                    </a:p>
                    <a:p>
                      <a:pPr algn="ctr"/>
                      <a:r>
                        <a:rPr lang="hr-HR" dirty="0"/>
                        <a:t>poštovanje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Strelica dolje 5"/>
          <p:cNvSpPr/>
          <p:nvPr/>
        </p:nvSpPr>
        <p:spPr>
          <a:xfrm>
            <a:off x="8143900" y="2071678"/>
            <a:ext cx="500066" cy="16430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Strelica dolje 4"/>
          <p:cNvSpPr/>
          <p:nvPr/>
        </p:nvSpPr>
        <p:spPr>
          <a:xfrm>
            <a:off x="6072198" y="1857364"/>
            <a:ext cx="500066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Strelica udesno 6"/>
          <p:cNvSpPr/>
          <p:nvPr/>
        </p:nvSpPr>
        <p:spPr>
          <a:xfrm>
            <a:off x="6000760" y="4786322"/>
            <a:ext cx="714380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hr-HR" dirty="0"/>
          </a:p>
        </p:txBody>
      </p:sp>
      <p:sp>
        <p:nvSpPr>
          <p:cNvPr id="4" name="Rezervirano mjesto sadržaja 3"/>
          <p:cNvSpPr txBox="1">
            <a:spLocks noGrp="1"/>
          </p:cNvSpPr>
          <p:nvPr>
            <p:ph idx="1"/>
          </p:nvPr>
        </p:nvSpPr>
        <p:spPr>
          <a:xfrm>
            <a:off x="500034" y="857232"/>
            <a:ext cx="8115328" cy="138499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 sz="2800" dirty="0"/>
              <a:t>“(…) oba brata ‘jednog dana živi, a drugog opet mrtvi: poštovanjem što ga stekoše tako, </a:t>
            </a:r>
            <a:r>
              <a:rPr lang="hr-HR" sz="2800" dirty="0" err="1"/>
              <a:t>bozim</a:t>
            </a:r>
            <a:r>
              <a:rPr lang="hr-HR" sz="2800" dirty="0"/>
              <a:t> su besmrtnim nalik.’ (…)” </a:t>
            </a:r>
          </a:p>
        </p:txBody>
      </p:sp>
      <p:pic>
        <p:nvPicPr>
          <p:cNvPr id="5" name="Slika 4" descr="zviježđe blizanc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2714620"/>
            <a:ext cx="5214974" cy="371477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7" name="TekstniOkvir 6"/>
          <p:cNvSpPr txBox="1"/>
          <p:nvPr/>
        </p:nvSpPr>
        <p:spPr>
          <a:xfrm>
            <a:off x="5929322" y="2928934"/>
            <a:ext cx="2857520" cy="30469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hr-HR" sz="2400" dirty="0"/>
              <a:t>Objasnite citat iz teksta. </a:t>
            </a:r>
          </a:p>
          <a:p>
            <a:pPr algn="just"/>
            <a:r>
              <a:rPr lang="hr-HR" sz="2400" dirty="0"/>
              <a:t>Kako su braća nalik “besmrtnim bozima”?</a:t>
            </a:r>
          </a:p>
          <a:p>
            <a:pPr algn="just"/>
            <a:r>
              <a:rPr lang="hr-HR" sz="2400" dirty="0"/>
              <a:t>Koju prirodnu pojavu ovaj mit objašnjava?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7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lika 5" descr="zapisivanj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480" y="4857760"/>
            <a:ext cx="2857500" cy="1600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Naslov 2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hr-HR" dirty="0"/>
              <a:t>Tri bitne odrednice mita: </a:t>
            </a:r>
          </a:p>
        </p:txBody>
      </p:sp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57200" y="1524000"/>
            <a:ext cx="8115328" cy="3262322"/>
          </a:xfrm>
        </p:spPr>
        <p:txBody>
          <a:bodyPr>
            <a:normAutofit fontScale="85000" lnSpcReduction="10000"/>
          </a:bodyPr>
          <a:lstStyle/>
          <a:p>
            <a:r>
              <a:rPr lang="hr-HR" sz="3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Heroj</a:t>
            </a:r>
            <a:r>
              <a:rPr lang="hr-HR" sz="3200" dirty="0"/>
              <a:t> – nadnaravna osoba s junačkim karakteristikama  </a:t>
            </a:r>
          </a:p>
          <a:p>
            <a:endParaRPr lang="hr-HR" sz="3200" dirty="0"/>
          </a:p>
          <a:p>
            <a:r>
              <a:rPr lang="hr-HR" sz="3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Proročanstvo</a:t>
            </a:r>
            <a:r>
              <a:rPr lang="hr-HR" sz="3200" dirty="0"/>
              <a:t> koje se tiče heroja </a:t>
            </a:r>
          </a:p>
          <a:p>
            <a:endParaRPr lang="hr-HR" sz="3200" dirty="0"/>
          </a:p>
          <a:p>
            <a:r>
              <a:rPr lang="hr-HR" sz="3200" dirty="0"/>
              <a:t>Zadaća mu je </a:t>
            </a:r>
            <a:r>
              <a:rPr lang="hr-HR" sz="3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objasniti</a:t>
            </a:r>
            <a:r>
              <a:rPr lang="hr-HR" sz="3200" dirty="0"/>
              <a:t> neke prirodne pojave </a:t>
            </a:r>
          </a:p>
        </p:txBody>
      </p:sp>
      <p:sp>
        <p:nvSpPr>
          <p:cNvPr id="8" name="TekstniOkvir 7"/>
          <p:cNvSpPr txBox="1"/>
          <p:nvPr/>
        </p:nvSpPr>
        <p:spPr>
          <a:xfrm>
            <a:off x="5072066" y="5072074"/>
            <a:ext cx="37862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Forte" pitchFamily="66" charset="0"/>
              </a:rPr>
              <a:t>Zapišite!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build="p"/>
      <p:bldP spid="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 descr="harry vs voldemor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3214686"/>
            <a:ext cx="2714644" cy="3429000"/>
          </a:xfrm>
          <a:prstGeom prst="rect">
            <a:avLst/>
          </a:prstGeom>
        </p:spPr>
      </p:pic>
      <p:pic>
        <p:nvPicPr>
          <p:cNvPr id="4" name="Slika 3" descr="harry pott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0562" y="1214422"/>
            <a:ext cx="3048000" cy="2514600"/>
          </a:xfrm>
          <a:prstGeom prst="rect">
            <a:avLst/>
          </a:prstGeom>
        </p:spPr>
      </p:pic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800120"/>
          </a:xfrm>
        </p:spPr>
        <p:txBody>
          <a:bodyPr/>
          <a:lstStyle/>
          <a:p>
            <a:pPr algn="ctr"/>
            <a:r>
              <a:rPr lang="hr-HR" b="1" u="sng" dirty="0"/>
              <a:t>Moderni</a:t>
            </a:r>
            <a:r>
              <a:rPr lang="hr-HR" dirty="0"/>
              <a:t> mit </a:t>
            </a:r>
          </a:p>
        </p:txBody>
      </p:sp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28596" y="928670"/>
            <a:ext cx="6329378" cy="4572000"/>
          </a:xfrm>
        </p:spPr>
        <p:txBody>
          <a:bodyPr>
            <a:normAutofit/>
          </a:bodyPr>
          <a:lstStyle/>
          <a:p>
            <a:r>
              <a:rPr lang="hr-HR" sz="2800" dirty="0"/>
              <a:t>Postoje li mitovi danas?</a:t>
            </a:r>
          </a:p>
          <a:p>
            <a:r>
              <a:rPr lang="hr-HR" sz="2800" dirty="0"/>
              <a:t>Postoji li nešto što si današnji</a:t>
            </a:r>
          </a:p>
          <a:p>
            <a:pPr>
              <a:buNone/>
            </a:pPr>
            <a:r>
              <a:rPr lang="hr-HR" sz="2800" dirty="0"/>
              <a:t>ljudi ne mogu objasniti, bez </a:t>
            </a:r>
          </a:p>
          <a:p>
            <a:pPr>
              <a:buNone/>
            </a:pPr>
            <a:r>
              <a:rPr lang="hr-HR" sz="2800" dirty="0"/>
              <a:t>obzira na sav napredak?</a:t>
            </a:r>
          </a:p>
        </p:txBody>
      </p:sp>
      <p:sp>
        <p:nvSpPr>
          <p:cNvPr id="6" name="TekstniOkvir 5"/>
          <p:cNvSpPr txBox="1"/>
          <p:nvPr/>
        </p:nvSpPr>
        <p:spPr>
          <a:xfrm>
            <a:off x="4071934" y="4000504"/>
            <a:ext cx="4572032" cy="181588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hr-HR" sz="2800" b="1" dirty="0">
                <a:ln w="50800"/>
                <a:solidFill>
                  <a:schemeClr val="bg1">
                    <a:shade val="50000"/>
                  </a:schemeClr>
                </a:solidFill>
                <a:latin typeface="Lucida Handwriting" pitchFamily="66" charset="0"/>
              </a:rPr>
              <a:t>Što si suvremeni čovjek pokušava objasniti pomoću </a:t>
            </a:r>
            <a:r>
              <a:rPr lang="hr-HR" sz="2800" b="1" dirty="0" err="1">
                <a:ln w="50800"/>
                <a:solidFill>
                  <a:schemeClr val="bg1">
                    <a:shade val="50000"/>
                  </a:schemeClr>
                </a:solidFill>
                <a:latin typeface="Lucida Handwriting" pitchFamily="66" charset="0"/>
              </a:rPr>
              <a:t>Harryja</a:t>
            </a:r>
            <a:r>
              <a:rPr lang="hr-HR" sz="2800" b="1" dirty="0">
                <a:ln w="50800"/>
                <a:solidFill>
                  <a:schemeClr val="bg1">
                    <a:shade val="50000"/>
                  </a:schemeClr>
                </a:solidFill>
                <a:latin typeface="Lucida Handwriting" pitchFamily="66" charset="0"/>
              </a:rPr>
              <a:t> </a:t>
            </a:r>
            <a:r>
              <a:rPr lang="hr-HR" sz="2800" b="1" dirty="0" err="1">
                <a:ln w="50800"/>
                <a:solidFill>
                  <a:schemeClr val="bg1">
                    <a:shade val="50000"/>
                  </a:schemeClr>
                </a:solidFill>
                <a:latin typeface="Lucida Handwriting" pitchFamily="66" charset="0"/>
              </a:rPr>
              <a:t>Pottera</a:t>
            </a:r>
            <a:r>
              <a:rPr lang="hr-HR" sz="2800" b="1" dirty="0">
                <a:ln w="50800"/>
                <a:solidFill>
                  <a:schemeClr val="bg1">
                    <a:shade val="50000"/>
                  </a:schemeClr>
                </a:solidFill>
                <a:latin typeface="Lucida Handwriting" pitchFamily="66" charset="0"/>
              </a:rPr>
              <a:t>? </a:t>
            </a:r>
          </a:p>
        </p:txBody>
      </p:sp>
      <p:sp>
        <p:nvSpPr>
          <p:cNvPr id="7" name="Akcijski gumb: Pomoć 6">
            <a:hlinkClick r:id="" action="ppaction://noaction" highlightClick="1"/>
          </p:cNvPr>
          <p:cNvSpPr/>
          <p:nvPr/>
        </p:nvSpPr>
        <p:spPr>
          <a:xfrm>
            <a:off x="7858148" y="4357694"/>
            <a:ext cx="928694" cy="1143008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Akcijski gumb: Pomoć 7">
            <a:hlinkClick r:id="" action="ppaction://noaction" highlightClick="1"/>
          </p:cNvPr>
          <p:cNvSpPr/>
          <p:nvPr/>
        </p:nvSpPr>
        <p:spPr>
          <a:xfrm>
            <a:off x="7215206" y="5786454"/>
            <a:ext cx="571504" cy="785818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Akcijski gumb: Pomoć 8">
            <a:hlinkClick r:id="" action="ppaction://noaction" highlightClick="1"/>
          </p:cNvPr>
          <p:cNvSpPr/>
          <p:nvPr/>
        </p:nvSpPr>
        <p:spPr>
          <a:xfrm>
            <a:off x="7500958" y="3500438"/>
            <a:ext cx="571504" cy="71438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  <p:bldP spid="6" grpId="0" build="p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Galerija">
  <a:themeElements>
    <a:clrScheme name="Galerij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j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j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457</TotalTime>
  <Words>294</Words>
  <Application>Microsoft Office PowerPoint</Application>
  <PresentationFormat>Prikaz na zaslonu (4:3)</PresentationFormat>
  <Paragraphs>74</Paragraphs>
  <Slides>11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8" baseType="lpstr">
      <vt:lpstr>Arial</vt:lpstr>
      <vt:lpstr>Arial Black</vt:lpstr>
      <vt:lpstr>Calibri</vt:lpstr>
      <vt:lpstr>Forte</vt:lpstr>
      <vt:lpstr>Gill Sans MT</vt:lpstr>
      <vt:lpstr>Lucida Handwriting</vt:lpstr>
      <vt:lpstr>Galerija</vt:lpstr>
      <vt:lpstr>Dioskuri </vt:lpstr>
      <vt:lpstr>Tko su osobe na fotografijama? </vt:lpstr>
      <vt:lpstr>Dioskuri – slavna braća </vt:lpstr>
      <vt:lpstr>Individualni rad – 5 minuta </vt:lpstr>
      <vt:lpstr>Tablica: </vt:lpstr>
      <vt:lpstr>PowerPoint prezentacija</vt:lpstr>
      <vt:lpstr>PowerPoint prezentacija</vt:lpstr>
      <vt:lpstr>Tri bitne odrednice mita: </vt:lpstr>
      <vt:lpstr>Moderni mit </vt:lpstr>
      <vt:lpstr>Sažmimo! </vt:lpstr>
      <vt:lpstr>PowerPoint prezentacija</vt:lpstr>
    </vt:vector>
  </TitlesOfParts>
  <Company>CtrlSoft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Dioskuri</dc:title>
  <dc:creator>Ana</dc:creator>
  <cp:lastModifiedBy>Nevenka Krfogec</cp:lastModifiedBy>
  <cp:revision>50</cp:revision>
  <dcterms:created xsi:type="dcterms:W3CDTF">2021-04-14T07:27:41Z</dcterms:created>
  <dcterms:modified xsi:type="dcterms:W3CDTF">2024-01-07T12:20:10Z</dcterms:modified>
</cp:coreProperties>
</file>