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3" r:id="rId3"/>
    <p:sldId id="256" r:id="rId4"/>
    <p:sldId id="258" r:id="rId5"/>
    <p:sldId id="259" r:id="rId6"/>
    <p:sldId id="266" r:id="rId7"/>
    <p:sldId id="260" r:id="rId8"/>
    <p:sldId id="264" r:id="rId9"/>
    <p:sldId id="265" r:id="rId10"/>
    <p:sldId id="262" r:id="rId11"/>
    <p:sldId id="269" r:id="rId12"/>
    <p:sldId id="267" r:id="rId13"/>
    <p:sldId id="270" r:id="rId14"/>
    <p:sldId id="268" r:id="rId15"/>
    <p:sldId id="271" r:id="rId16"/>
    <p:sldId id="272" r:id="rId17"/>
    <p:sldId id="273" r:id="rId18"/>
    <p:sldId id="276" r:id="rId19"/>
    <p:sldId id="279" r:id="rId20"/>
    <p:sldId id="280" r:id="rId21"/>
    <p:sldId id="278" r:id="rId22"/>
    <p:sldId id="281" r:id="rId23"/>
    <p:sldId id="282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0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4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47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7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4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54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37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5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9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9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FBB1-C29E-46F6-99C2-1DC33B83A633}" type="datetimeFigureOut">
              <a:rPr lang="hr-HR" smtClean="0"/>
              <a:t>7.1.2024.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8719-30B7-48A7-A3BC-D02D5BB68A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880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0A4F07-200A-45AC-89F7-75A56866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709738"/>
            <a:ext cx="13161818" cy="2852737"/>
          </a:xfrm>
        </p:spPr>
        <p:txBody>
          <a:bodyPr/>
          <a:lstStyle/>
          <a:p>
            <a:r>
              <a:rPr lang="hr-HR" b="1" dirty="0"/>
              <a:t>S. S. Kranjčević, Eli! Eli! Lama </a:t>
            </a:r>
            <a:r>
              <a:rPr lang="hr-HR" b="1" dirty="0" err="1"/>
              <a:t>azavtani</a:t>
            </a:r>
            <a:r>
              <a:rPr lang="hr-HR" b="1" dirty="0"/>
              <a:t>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070D65-925A-4458-92C9-C68C948BB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pPr algn="r"/>
            <a:r>
              <a:rPr lang="hr-HR" sz="3200" b="1" dirty="0"/>
              <a:t>Goranka Lazić, prof.</a:t>
            </a:r>
          </a:p>
        </p:txBody>
      </p:sp>
    </p:spTree>
    <p:extLst>
      <p:ext uri="{BB962C8B-B14F-4D97-AF65-F5344CB8AC3E}">
        <p14:creationId xmlns:p14="http://schemas.microsoft.com/office/powerpoint/2010/main" val="381568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>
          <a:xfrm>
            <a:off x="838199" y="469127"/>
            <a:ext cx="7781015" cy="6122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000" dirty="0"/>
              <a:t>I sramotu i bijedu i uvrede i varke </a:t>
            </a:r>
          </a:p>
          <a:p>
            <a:pPr marL="0" indent="0">
              <a:buNone/>
            </a:pPr>
            <a:r>
              <a:rPr lang="hr-HR" sz="2000" dirty="0"/>
              <a:t>I uzdahe i laži i mnoge suze žarke.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A usred bare ove, gdje </a:t>
            </a:r>
            <a:r>
              <a:rPr lang="hr-HR" sz="2000" dirty="0" err="1"/>
              <a:t>trovna</a:t>
            </a:r>
            <a:r>
              <a:rPr lang="hr-HR" sz="2000" dirty="0"/>
              <a:t> gamad </a:t>
            </a:r>
            <a:r>
              <a:rPr lang="hr-HR" sz="2000" dirty="0" err="1"/>
              <a:t>pliže</a:t>
            </a:r>
            <a:r>
              <a:rPr lang="hr-HR" sz="2000" dirty="0"/>
              <a:t>,</a:t>
            </a:r>
          </a:p>
          <a:p>
            <a:pPr marL="0" indent="0">
              <a:buNone/>
            </a:pPr>
            <a:r>
              <a:rPr lang="hr-HR" sz="2000" dirty="0"/>
              <a:t>Uzvisilo se drvo i </a:t>
            </a:r>
            <a:r>
              <a:rPr lang="hr-HR" sz="2000" dirty="0" err="1"/>
              <a:t>Hrist</a:t>
            </a:r>
            <a:r>
              <a:rPr lang="hr-HR" sz="2000" dirty="0"/>
              <a:t> se na njem diže.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I gleda, gdje su ljudstvu sve gori crni dani,</a:t>
            </a:r>
          </a:p>
          <a:p>
            <a:pPr marL="0" indent="0">
              <a:buNone/>
            </a:pPr>
            <a:r>
              <a:rPr lang="hr-HR" sz="2000" dirty="0"/>
              <a:t>I plače: Eli! Eli! Lama </a:t>
            </a:r>
            <a:r>
              <a:rPr lang="hr-HR" sz="2000" dirty="0" err="1"/>
              <a:t>azavtani</a:t>
            </a:r>
            <a:r>
              <a:rPr lang="hr-HR" sz="2000" dirty="0"/>
              <a:t>?!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Badava gordo kube i mramor Panteona,</a:t>
            </a:r>
          </a:p>
          <a:p>
            <a:pPr marL="0" indent="0">
              <a:buNone/>
            </a:pPr>
            <a:r>
              <a:rPr lang="hr-HR" sz="2000" dirty="0"/>
              <a:t>I papuče od zlata i orgulje i zvona!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Badava tamjan mnogi i ponosni oltari,</a:t>
            </a:r>
          </a:p>
          <a:p>
            <a:pPr marL="0" indent="0">
              <a:buNone/>
            </a:pPr>
            <a:r>
              <a:rPr lang="hr-HR" sz="2000" dirty="0"/>
              <a:t>Badava </a:t>
            </a:r>
            <a:r>
              <a:rPr lang="hr-HR" sz="2000" dirty="0" err="1"/>
              <a:t>alem</a:t>
            </a:r>
            <a:r>
              <a:rPr lang="hr-HR" sz="2000" dirty="0"/>
              <a:t> gori na kruni i tijari!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Ah, Golgota je pusta, i vjetrić tamo tajni</a:t>
            </a:r>
          </a:p>
          <a:p>
            <a:pPr marL="0" indent="0">
              <a:buNone/>
            </a:pPr>
            <a:r>
              <a:rPr lang="hr-HR" sz="2000" dirty="0"/>
              <a:t>Tek cvili: „Eli! Eli! Lama </a:t>
            </a:r>
            <a:r>
              <a:rPr lang="hr-HR" sz="2000" dirty="0" err="1"/>
              <a:t>azavtani</a:t>
            </a:r>
            <a:r>
              <a:rPr lang="hr-HR" sz="2000" dirty="0"/>
              <a:t>?!”</a:t>
            </a: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0509224"/>
              </p:ext>
            </p:extLst>
          </p:nvPr>
        </p:nvGraphicFramePr>
        <p:xfrm>
          <a:off x="12642573" y="1825625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31335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618247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98155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971319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68761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80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3292"/>
                  </a:ext>
                </a:extLst>
              </a:tr>
            </a:tbl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02" y="2516803"/>
            <a:ext cx="3889969" cy="37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solidFill>
                  <a:srgbClr val="FF0000"/>
                </a:solidFill>
              </a:rPr>
              <a:t>Interpretirajte i analizirajte pjesmu</a:t>
            </a:r>
            <a:br>
              <a:rPr lang="hr-HR" sz="4400" b="1" dirty="0">
                <a:solidFill>
                  <a:srgbClr val="FF0000"/>
                </a:solidFill>
              </a:rPr>
            </a:br>
            <a:r>
              <a:rPr lang="hr-HR" sz="4400" b="1" dirty="0">
                <a:solidFill>
                  <a:srgbClr val="FF0000"/>
                </a:solidFill>
              </a:rPr>
              <a:t>prema smjernicama…</a:t>
            </a:r>
            <a:endParaRPr lang="hr-HR" sz="4400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40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>
                <a:solidFill>
                  <a:srgbClr val="FF0000"/>
                </a:solidFill>
              </a:rPr>
              <a:t>Protumačite pitanje iz prvoga distiha: 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4000"/>
              <a:t>Što znači </a:t>
            </a:r>
            <a:r>
              <a:rPr lang="hr-HR" sz="4000" dirty="0"/>
              <a:t>da je Kristova žrtva došla prerano, a što da je došla prekasno?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567" y="4200077"/>
            <a:ext cx="5572903" cy="10193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83" y="588397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3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U drugom distihu javlja se motiv uzaludnosti Kristove žrtve…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Obrazložite zašto je Kristova muka uzaludna.</a:t>
            </a:r>
          </a:p>
          <a:p>
            <a:pPr marL="0" indent="0">
              <a:buNone/>
            </a:pPr>
            <a:r>
              <a:rPr lang="hr-HR" dirty="0"/>
              <a:t>Je li ona uzaludna za sav ljudski rod?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63" y="3765206"/>
            <a:ext cx="5611008" cy="10764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80" y="1139542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Slike prošlosti…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Izdvojite i komentirajte stihove: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73" y="2625211"/>
            <a:ext cx="7630590" cy="36866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44" y="476760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Sadašnjost i budućnost…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7791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Obrazložite na koji se način i danas religija i vjera zloupotrebljavaju.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 tom kontekstu protumačite stih: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 kojem bi se smislu ova pjesma mogla promatrati i kao vizija budućnosti ljudskoga roda?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Obrazložite svoj stav o Božjem napuštanju čovječanstva, o njegovu </a:t>
            </a:r>
            <a:r>
              <a:rPr lang="hr-HR" i="1" dirty="0"/>
              <a:t>dizanju ruku od ljudi</a:t>
            </a:r>
            <a:r>
              <a:rPr lang="hr-HR" dirty="0"/>
              <a:t>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60" y="3162212"/>
            <a:ext cx="7687748" cy="6668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50" y="534624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Biblijski kontekst…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Isus je umro na križu da bi otkupio grijehe čovječanstva.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Iz ljubavi prema nama trpi najteže muke, pa i osjećaj napuštenosti od nebeskoga Oca.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46" y="476760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7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Naslovne riječi i refren…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5400" b="1" dirty="0"/>
              <a:t>Eli! Eli! Lama </a:t>
            </a:r>
            <a:r>
              <a:rPr lang="hr-HR" sz="5400" b="1" dirty="0" err="1"/>
              <a:t>azavtani</a:t>
            </a:r>
            <a:r>
              <a:rPr lang="hr-HR" sz="5400" b="1" dirty="0"/>
              <a:t>?!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u kontekstu pjesme naglašava se uzaludnost Kristove muke</a:t>
            </a:r>
          </a:p>
          <a:p>
            <a:pPr>
              <a:buFontTx/>
              <a:buChar char="-"/>
            </a:pPr>
            <a:r>
              <a:rPr lang="hr-HR" dirty="0"/>
              <a:t>kao da je i Bog </a:t>
            </a:r>
            <a:r>
              <a:rPr lang="hr-HR" i="1" dirty="0"/>
              <a:t>digao ruke </a:t>
            </a:r>
            <a:r>
              <a:rPr lang="hr-HR" dirty="0"/>
              <a:t>od čovječanstva</a:t>
            </a:r>
          </a:p>
          <a:p>
            <a:pPr>
              <a:buFontTx/>
              <a:buChar char="-"/>
            </a:pPr>
            <a:r>
              <a:rPr lang="hr-HR" dirty="0"/>
              <a:t>Isusove riječi nadovezuju se na biblijsko značenje, ali dobivaju pesimističniji ton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5" y="230188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>
                <a:solidFill>
                  <a:srgbClr val="FF0000"/>
                </a:solidFill>
              </a:rPr>
              <a:t>Kristova žrtva…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8456"/>
            <a:ext cx="10515600" cy="5041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PREKASNO: </a:t>
            </a:r>
            <a:r>
              <a:rPr lang="hr-HR" dirty="0"/>
              <a:t>čovječanstvo je toliko ogrezlo u grijehu da ga ni Spasitelj više ne može izvesti na pravi put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b="1" dirty="0"/>
              <a:t>PRERANO: </a:t>
            </a:r>
            <a:r>
              <a:rPr lang="hr-HR" dirty="0"/>
              <a:t>ta se žrtva čini dalekom i nepoznatom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 oba se slučaja ističe kako od Kristove žrtve i poruke nema koristi</a:t>
            </a:r>
          </a:p>
          <a:p>
            <a:r>
              <a:rPr lang="hr-HR" dirty="0"/>
              <a:t>ljudi su toliko u grijehu i toliko su sebični i okrutni da im ni </a:t>
            </a:r>
            <a:r>
              <a:rPr lang="hr-HR" dirty="0" err="1"/>
              <a:t>čakni</a:t>
            </a:r>
            <a:r>
              <a:rPr lang="hr-HR" dirty="0"/>
              <a:t> Božji Sin ne može pomoći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521" y="2450571"/>
            <a:ext cx="5534797" cy="8668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84" y="4091629"/>
            <a:ext cx="5439534" cy="8668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56" y="247427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9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Kristova žrtva…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21665"/>
          </a:xfrm>
        </p:spPr>
        <p:txBody>
          <a:bodyPr>
            <a:normAutofit/>
          </a:bodyPr>
          <a:lstStyle/>
          <a:p>
            <a:r>
              <a:rPr lang="hr-HR" sz="2400" dirty="0"/>
              <a:t>povijest prikazana u negativnom svjetlu</a:t>
            </a:r>
          </a:p>
          <a:p>
            <a:endParaRPr lang="hr-HR" sz="2400" dirty="0"/>
          </a:p>
          <a:p>
            <a:r>
              <a:rPr lang="hr-HR" sz="2400" dirty="0"/>
              <a:t>iznevjerena ideja i pozitivni smisao Kristove žrtve – njegova se krv </a:t>
            </a:r>
            <a:r>
              <a:rPr lang="hr-HR" sz="2400" dirty="0" err="1"/>
              <a:t>skrvni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pljačka, otimačina, ratovi (križarski (u ime Boga)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socijalni motivi u kontrastima: mračne tamnice i glad, bijeda i jad naspram sjaja elite </a:t>
            </a:r>
            <a:r>
              <a:rPr lang="hr-HR" sz="2400" i="1" dirty="0"/>
              <a:t>(u zlatu i slavi)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110" y="1710152"/>
            <a:ext cx="4553585" cy="3905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92" y="2262735"/>
            <a:ext cx="4096322" cy="4096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25" y="3218666"/>
            <a:ext cx="3781953" cy="4953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824" y="4432683"/>
            <a:ext cx="4820323" cy="37152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892" y="5600126"/>
            <a:ext cx="4153480" cy="400106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 flipH="1">
            <a:off x="6582892" y="6122504"/>
            <a:ext cx="537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 djevojčice gole, a ispred sita suca,</a:t>
            </a:r>
          </a:p>
          <a:p>
            <a:r>
              <a:rPr lang="hr-HR" dirty="0"/>
              <a:t>Ah, imale bi obraz, da nemaju želuca!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75" y="393295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FF0000"/>
                </a:solidFill>
              </a:rPr>
              <a:t>Stisni F5  za projekciju…</a:t>
            </a:r>
          </a:p>
        </p:txBody>
      </p:sp>
    </p:spTree>
    <p:extLst>
      <p:ext uri="{BB962C8B-B14F-4D97-AF65-F5344CB8AC3E}">
        <p14:creationId xmlns:p14="http://schemas.microsoft.com/office/powerpoint/2010/main" val="132827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Iznevjereni ideali…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čovjek je iznevjerio Božju poruku radi materijalnih interesa – krađa čavala, a kasnije drugi motivi luksuza (osobito crkvenog) na račun sirotinje (zlato, mramor, kruna, tijara, mitra, vijenac…)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licemjerje – u ime pozitivnih vrijednosti rade suprotno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obični ljudi, oni koji se nisu snašli, prisiljeni su na borbu na život i smrt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4181" y="2430466"/>
            <a:ext cx="5153744" cy="4382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654" y="3925855"/>
            <a:ext cx="5534797" cy="8668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759" y="5487155"/>
            <a:ext cx="5496692" cy="4477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83" y="588397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Sadašnjost i budućnost…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mnogi danas u ime vjere vode ratove, pljačkaju i ubijaju – </a:t>
            </a:r>
            <a:r>
              <a:rPr lang="hr-HR" sz="2400" b="1" dirty="0"/>
              <a:t>iznevjerene temeljne pozitivne ideje svih religija</a:t>
            </a:r>
          </a:p>
          <a:p>
            <a:r>
              <a:rPr lang="hr-HR" sz="2400" b="1" dirty="0"/>
              <a:t>lažno približavanje Bogu </a:t>
            </a:r>
            <a:r>
              <a:rPr lang="hr-HR" sz="2400" dirty="0"/>
              <a:t>– pljačka i nasilje u ime vjere i religije &gt; tako se zapravo udaljujemo od pravoga Boga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dirty="0"/>
              <a:t>negativna vizija budućnosti ljudskoga roda: </a:t>
            </a:r>
            <a:r>
              <a:rPr lang="hr-HR" sz="2400" dirty="0"/>
              <a:t>ljudi će uvijek biti sebični i okrutni &gt; čovječanstvu nema spasa &gt;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dirty="0"/>
              <a:t>pesimističan kraj pjesme: </a:t>
            </a:r>
            <a:r>
              <a:rPr lang="hr-HR" sz="2400" dirty="0"/>
              <a:t>Golgota je pusta &gt; sugerira da je i Bog napustio čovječanstvo ili da se više nitko ni ne osvrće na pravi smisao Isusova poslanja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94" y="4454283"/>
            <a:ext cx="1905266" cy="8097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83" y="588397"/>
            <a:ext cx="1319916" cy="11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Sinteza: </a:t>
            </a:r>
            <a:br>
              <a:rPr lang="hr-HR" b="1" dirty="0"/>
            </a:br>
            <a:r>
              <a:rPr lang="hr-HR" b="1" dirty="0"/>
              <a:t>S. S. Kranjčević, Eli! Eli! Lama </a:t>
            </a:r>
            <a:r>
              <a:rPr lang="hr-HR" b="1" dirty="0" err="1"/>
              <a:t>azavtani</a:t>
            </a:r>
            <a:r>
              <a:rPr lang="hr-HR" b="1" dirty="0"/>
              <a:t>?!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153" y="1876508"/>
            <a:ext cx="10725647" cy="4707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b="1" dirty="0"/>
              <a:t>vrsta pjesme: </a:t>
            </a:r>
            <a:r>
              <a:rPr lang="hr-HR" sz="2400" dirty="0"/>
              <a:t>misaona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b="1" dirty="0"/>
              <a:t>tema: </a:t>
            </a:r>
            <a:r>
              <a:rPr lang="hr-HR" sz="2400" dirty="0"/>
              <a:t>kritika onih koji su iznevjerili humanu bit Kristova učenja, osobito unutar Crkve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b="1" dirty="0"/>
              <a:t>sadržaj pjesme</a:t>
            </a:r>
            <a:r>
              <a:rPr lang="hr-HR" sz="2400" dirty="0"/>
              <a:t>: mračna vizija sramotne ljudske prošlosti i sadašnjosti pune okrutnosti, sebičnosti, socijalne i društvene nepravde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/>
          </a:p>
          <a:p>
            <a:pPr>
              <a:lnSpc>
                <a:spcPct val="100000"/>
              </a:lnSpc>
            </a:pPr>
            <a:r>
              <a:rPr lang="hr-HR" sz="2400" b="1" dirty="0"/>
              <a:t>tužna najava: </a:t>
            </a:r>
            <a:r>
              <a:rPr lang="hr-HR" sz="2400" dirty="0"/>
              <a:t>ni u budućnosti neće nam biti bolje</a:t>
            </a:r>
          </a:p>
          <a:p>
            <a:pPr>
              <a:lnSpc>
                <a:spcPct val="100000"/>
              </a:lnSpc>
            </a:pPr>
            <a:r>
              <a:rPr lang="hr-HR" sz="2400" b="1" dirty="0"/>
              <a:t>struktura: </a:t>
            </a:r>
            <a:r>
              <a:rPr lang="hr-HR" sz="2400" dirty="0"/>
              <a:t>22 dvostiha, vezani stih, </a:t>
            </a:r>
            <a:r>
              <a:rPr lang="hr-HR" sz="2400" dirty="0" err="1"/>
              <a:t>četrnaesterac</a:t>
            </a:r>
            <a:r>
              <a:rPr lang="hr-HR" sz="2400" dirty="0"/>
              <a:t>; </a:t>
            </a:r>
            <a:r>
              <a:rPr lang="hr-HR" sz="2400" b="1" dirty="0"/>
              <a:t>rima</a:t>
            </a:r>
            <a:r>
              <a:rPr lang="hr-HR" sz="2400" dirty="0"/>
              <a:t> &gt; parna (</a:t>
            </a:r>
            <a:r>
              <a:rPr lang="hr-HR" sz="2400" dirty="0" err="1"/>
              <a:t>aa</a:t>
            </a:r>
            <a:r>
              <a:rPr lang="hr-HR" sz="2400" dirty="0"/>
              <a:t> </a:t>
            </a:r>
            <a:r>
              <a:rPr lang="hr-HR" sz="2400" dirty="0" err="1"/>
              <a:t>bb</a:t>
            </a:r>
            <a:r>
              <a:rPr lang="hr-HR" sz="2400" dirty="0"/>
              <a:t> cc </a:t>
            </a:r>
            <a:r>
              <a:rPr lang="hr-HR" sz="2400" dirty="0" err="1"/>
              <a:t>dd</a:t>
            </a:r>
            <a:r>
              <a:rPr lang="hr-H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624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Domaća zadaća…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hr-HR" dirty="0"/>
          </a:p>
          <a:p>
            <a:pPr marL="0" lvl="0" indent="0">
              <a:buNone/>
            </a:pPr>
            <a:r>
              <a:rPr lang="hr-HR" dirty="0"/>
              <a:t>1.   Usporedite pjesmu </a:t>
            </a:r>
            <a:r>
              <a:rPr lang="hr-HR" i="1" dirty="0"/>
              <a:t>Eli! Eli! Lama </a:t>
            </a:r>
            <a:r>
              <a:rPr lang="hr-HR" i="1" dirty="0" err="1"/>
              <a:t>azavtani</a:t>
            </a:r>
            <a:r>
              <a:rPr lang="hr-HR" i="1" dirty="0"/>
              <a:t>?!</a:t>
            </a:r>
            <a:r>
              <a:rPr lang="hr-HR" dirty="0"/>
              <a:t> s pjesmom </a:t>
            </a:r>
            <a:r>
              <a:rPr lang="hr-HR" i="1" dirty="0"/>
              <a:t>Mojsije. </a:t>
            </a:r>
          </a:p>
          <a:p>
            <a:pPr marL="0" lvl="0" indent="0">
              <a:buNone/>
            </a:pPr>
            <a:r>
              <a:rPr lang="hr-HR" dirty="0"/>
              <a:t>       Na koji način Kranjčević prikazuje Krista, a na koji Mojsija? </a:t>
            </a:r>
          </a:p>
          <a:p>
            <a:pPr mar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2. Dokažite tvrdnju da se u objema pjesmama iz pozicije realističkoga pisca </a:t>
            </a:r>
          </a:p>
          <a:p>
            <a:pPr marL="0" lvl="0" indent="0">
              <a:buNone/>
            </a:pPr>
            <a:r>
              <a:rPr lang="hr-HR" dirty="0"/>
              <a:t>     ukazuje na negativne društvene pojave. 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     Sva svoja zapažanja potkrijepite stihovima.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/>
              <a:t>3. Označite u pjesmi temeljne motive i razvrstajte</a:t>
            </a:r>
          </a:p>
          <a:p>
            <a:pPr marL="0" lvl="0" indent="0">
              <a:buNone/>
            </a:pPr>
            <a:r>
              <a:rPr lang="hr-HR" dirty="0"/>
              <a:t>     i u tri skupine: na biblijske, povijesne i socijalne.</a:t>
            </a:r>
          </a:p>
          <a:p>
            <a:endParaRPr lang="hr-HR" dirty="0"/>
          </a:p>
          <a:p>
            <a:pPr marL="0" indent="0">
              <a:buNone/>
            </a:pPr>
            <a:r>
              <a:rPr lang="en-US" dirty="0"/>
              <a:t> 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3898823"/>
            <a:ext cx="1648114" cy="21613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29" y="3729038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Silvije </a:t>
            </a:r>
            <a:r>
              <a:rPr lang="hr-HR" b="1" dirty="0" err="1">
                <a:solidFill>
                  <a:srgbClr val="FF0000"/>
                </a:solidFill>
              </a:rPr>
              <a:t>Strahimir</a:t>
            </a:r>
            <a:r>
              <a:rPr lang="hr-HR" b="1" dirty="0">
                <a:solidFill>
                  <a:srgbClr val="FF0000"/>
                </a:solidFill>
              </a:rPr>
              <a:t> Kranjčević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b="1" dirty="0"/>
          </a:p>
          <a:p>
            <a:pPr marL="0" indent="0" algn="ctr">
              <a:buNone/>
            </a:pPr>
            <a:r>
              <a:rPr lang="hr-HR" sz="6000" b="1" dirty="0">
                <a:solidFill>
                  <a:srgbClr val="FF0000"/>
                </a:solidFill>
              </a:rPr>
              <a:t>Eli! Eli! Lama </a:t>
            </a:r>
            <a:r>
              <a:rPr lang="hr-HR" sz="6000" b="1" dirty="0" err="1">
                <a:solidFill>
                  <a:srgbClr val="FF0000"/>
                </a:solidFill>
              </a:rPr>
              <a:t>azavtani</a:t>
            </a:r>
            <a:r>
              <a:rPr lang="hr-HR" sz="6000" b="1" dirty="0">
                <a:solidFill>
                  <a:srgbClr val="FF0000"/>
                </a:solidFill>
              </a:rPr>
              <a:t>?!</a:t>
            </a:r>
          </a:p>
          <a:p>
            <a:pPr marL="0" indent="0" algn="ctr">
              <a:buNone/>
            </a:pPr>
            <a:endParaRPr lang="hr-HR" sz="60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15" y="4247902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9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Izrazite svoje mišljenje o tvrdnjama…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87844"/>
            <a:ext cx="5181600" cy="2826899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9234" y="2143660"/>
            <a:ext cx="3267531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Pojašnjenje naslova…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10186"/>
            <a:ext cx="5181600" cy="2982215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2" y="3077369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78817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Nepoznate riječi…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/>
              <a:t>izda’no</a:t>
            </a:r>
            <a:r>
              <a:rPr lang="hr-HR" dirty="0"/>
              <a:t> – izdahnuo (eufemizam)</a:t>
            </a:r>
          </a:p>
          <a:p>
            <a:r>
              <a:rPr lang="hr-HR" dirty="0"/>
              <a:t>Golgota – brežuljak izvan zidina Jeruzalema gdje je bio razapet Isus Krist (lat. Kalvarija); preneseno: velike muke, simbol trpljenja i ispaštanja</a:t>
            </a:r>
          </a:p>
          <a:p>
            <a:r>
              <a:rPr lang="hr-HR" dirty="0"/>
              <a:t>oskvrnuti – oduzeti svetost, čistoću</a:t>
            </a:r>
          </a:p>
          <a:p>
            <a:r>
              <a:rPr lang="hr-HR" dirty="0" err="1"/>
              <a:t>Hosana</a:t>
            </a:r>
            <a:r>
              <a:rPr lang="hr-HR" dirty="0"/>
              <a:t>! &gt; Spasi nas!</a:t>
            </a:r>
          </a:p>
          <a:p>
            <a:r>
              <a:rPr lang="hr-HR" dirty="0"/>
              <a:t>mitra – biskupska kapa</a:t>
            </a:r>
          </a:p>
          <a:p>
            <a:r>
              <a:rPr lang="hr-HR" dirty="0"/>
              <a:t>kube – kupola</a:t>
            </a:r>
          </a:p>
          <a:p>
            <a:r>
              <a:rPr lang="hr-HR" dirty="0" err="1"/>
              <a:t>alem</a:t>
            </a:r>
            <a:r>
              <a:rPr lang="hr-HR" dirty="0"/>
              <a:t> – dragi kamen</a:t>
            </a:r>
          </a:p>
          <a:p>
            <a:r>
              <a:rPr lang="hr-HR" dirty="0"/>
              <a:t>tijara – papinska kruna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657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6477000" cy="5811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dirty="0"/>
              <a:t>Na Golgoti je umro – a za kog je </a:t>
            </a:r>
            <a:r>
              <a:rPr lang="hr-HR" sz="2400" dirty="0" err="1"/>
              <a:t>izada’no</a:t>
            </a:r>
            <a:r>
              <a:rPr lang="hr-HR" sz="2400" dirty="0"/>
              <a:t>?</a:t>
            </a:r>
          </a:p>
          <a:p>
            <a:pPr marL="0" indent="0">
              <a:buNone/>
            </a:pPr>
            <a:r>
              <a:rPr lang="hr-HR" sz="2400" dirty="0"/>
              <a:t>Je l’ pala žrtva ova </a:t>
            </a:r>
            <a:r>
              <a:rPr lang="hr-HR" sz="2400" dirty="0" err="1"/>
              <a:t>il</a:t>
            </a:r>
            <a:r>
              <a:rPr lang="hr-HR" sz="2400" dirty="0"/>
              <a:t> kasno ili rano?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Na Golgoti je umro i svijet za to znade,</a:t>
            </a:r>
          </a:p>
          <a:p>
            <a:pPr marL="0" indent="0">
              <a:buNone/>
            </a:pPr>
            <a:r>
              <a:rPr lang="hr-HR" sz="2400" dirty="0"/>
              <a:t>Al od te žrtve davne još ploda ne imade.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A krv je tekla mnoga i srce tu je stalo,</a:t>
            </a:r>
          </a:p>
          <a:p>
            <a:pPr marL="0" indent="0">
              <a:buNone/>
            </a:pPr>
            <a:r>
              <a:rPr lang="hr-HR" sz="2400" dirty="0"/>
              <a:t>Što nikad nije više onako zakucalo…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 vjekovi su prošli daleki, strašni, crni,</a:t>
            </a:r>
          </a:p>
          <a:p>
            <a:pPr marL="0" indent="0">
              <a:buNone/>
            </a:pPr>
            <a:r>
              <a:rPr lang="hr-HR" sz="2400" dirty="0"/>
              <a:t>Osušila se krvca i suha još se </a:t>
            </a:r>
            <a:r>
              <a:rPr lang="hr-HR" sz="2400" dirty="0" err="1"/>
              <a:t>skrvni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400" dirty="0"/>
              <a:t>Prošetala se povijest u sramotničkoj halji,</a:t>
            </a:r>
          </a:p>
          <a:p>
            <a:pPr marL="0" indent="0">
              <a:buNone/>
            </a:pPr>
            <a:r>
              <a:rPr lang="hr-HR" sz="2400" dirty="0"/>
              <a:t>I što smo nebu bliži, sve od neba smo – dalji!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Na Golgoti  je staro prelomilo se drvo,</a:t>
            </a:r>
          </a:p>
          <a:p>
            <a:pPr marL="0" indent="0">
              <a:buNone/>
            </a:pPr>
            <a:r>
              <a:rPr lang="hr-HR" sz="2400" dirty="0"/>
              <a:t>Pokradoše mu čavle – i to je bilo prvo!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94" y="1564578"/>
            <a:ext cx="3354105" cy="4818293"/>
          </a:xfrm>
        </p:spPr>
      </p:pic>
    </p:spTree>
    <p:extLst>
      <p:ext uri="{BB962C8B-B14F-4D97-AF65-F5344CB8AC3E}">
        <p14:creationId xmlns:p14="http://schemas.microsoft.com/office/powerpoint/2010/main" val="163542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365125"/>
            <a:ext cx="6636027" cy="61787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000" dirty="0"/>
              <a:t>U ime čovječanstva i bratstva i slobode</a:t>
            </a:r>
          </a:p>
          <a:p>
            <a:pPr marL="0" indent="0">
              <a:buNone/>
            </a:pPr>
            <a:r>
              <a:rPr lang="hr-HR" sz="2000" dirty="0"/>
              <a:t>Počeše krvno kolo da bezbožnički vode ---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I derala se družba od gadne strasti </a:t>
            </a:r>
            <a:r>
              <a:rPr lang="hr-HR" sz="2000" dirty="0" err="1"/>
              <a:t>pjana</a:t>
            </a:r>
            <a:r>
              <a:rPr lang="hr-HR" sz="2000" dirty="0"/>
              <a:t>:</a:t>
            </a:r>
          </a:p>
          <a:p>
            <a:pPr marL="0" indent="0">
              <a:buNone/>
            </a:pPr>
            <a:r>
              <a:rPr lang="hr-HR" sz="2000" dirty="0"/>
              <a:t>Mi ubijamo, Bože, sve zbog Tebe – </a:t>
            </a:r>
            <a:r>
              <a:rPr lang="hr-HR" sz="2000" dirty="0" err="1"/>
              <a:t>Hosana</a:t>
            </a:r>
            <a:r>
              <a:rPr lang="hr-HR" sz="2000" dirty="0"/>
              <a:t>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Na Golgoti je mrtvo i vjetrić tamo tajni</a:t>
            </a:r>
          </a:p>
          <a:p>
            <a:pPr marL="0" indent="0">
              <a:buNone/>
            </a:pPr>
            <a:r>
              <a:rPr lang="hr-HR" sz="2000" dirty="0"/>
              <a:t>Tek cvili: Eli! Eli! Lama </a:t>
            </a:r>
            <a:r>
              <a:rPr lang="hr-HR" sz="2000" dirty="0" err="1"/>
              <a:t>azavtani</a:t>
            </a:r>
            <a:r>
              <a:rPr lang="hr-HR" sz="2000" dirty="0"/>
              <a:t>?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A pokraj krvi davne i ispod drva suha</a:t>
            </a:r>
          </a:p>
          <a:p>
            <a:pPr marL="0" indent="0">
              <a:buNone/>
            </a:pPr>
            <a:r>
              <a:rPr lang="hr-HR" sz="2000" dirty="0"/>
              <a:t>Sve milijuni vape: O pravice, o kruha!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Da, ukidoste ropstvo i hijenu,</a:t>
            </a:r>
          </a:p>
          <a:p>
            <a:pPr marL="0" indent="0">
              <a:buNone/>
            </a:pPr>
            <a:r>
              <a:rPr lang="hr-HR" sz="2000" dirty="0"/>
              <a:t>Pa odvedoste ljudstvo u kršćansku arenu!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402664" y="1825625"/>
            <a:ext cx="3951136" cy="4718298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80" y="2384612"/>
            <a:ext cx="3951136" cy="34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2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445273"/>
            <a:ext cx="6882518" cy="5731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I tu u sjajnim </a:t>
            </a:r>
            <a:r>
              <a:rPr lang="hr-HR" sz="2200" dirty="0" err="1"/>
              <a:t>ložam</a:t>
            </a:r>
            <a:r>
              <a:rPr lang="hr-HR" sz="2200" dirty="0"/>
              <a:t>, u zlatu i u slavi,</a:t>
            </a:r>
          </a:p>
          <a:p>
            <a:pPr marL="0" indent="0">
              <a:buNone/>
            </a:pPr>
            <a:r>
              <a:rPr lang="hr-HR" sz="2200" dirty="0"/>
              <a:t>Pod vijencem i pod mitrom na debeloj si glavi,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Zapremili ste i vi i vaše gospe bijele</a:t>
            </a:r>
          </a:p>
          <a:p>
            <a:pPr marL="0" indent="0">
              <a:buNone/>
            </a:pPr>
            <a:r>
              <a:rPr lang="hr-HR" sz="2200" dirty="0"/>
              <a:t>Na pozornici svijeta sve </a:t>
            </a:r>
            <a:r>
              <a:rPr lang="hr-HR" sz="2200" dirty="0" err="1"/>
              <a:t>najprve</a:t>
            </a:r>
            <a:r>
              <a:rPr lang="hr-HR" sz="2200" dirty="0"/>
              <a:t> fotelje!</a:t>
            </a:r>
          </a:p>
          <a:p>
            <a:endParaRPr lang="hr-HR" sz="2200" dirty="0"/>
          </a:p>
          <a:p>
            <a:pPr marL="0" indent="0">
              <a:buNone/>
            </a:pPr>
            <a:r>
              <a:rPr lang="hr-HR" sz="2200" dirty="0"/>
              <a:t>I gledate u igru od bijede i od jada,</a:t>
            </a:r>
          </a:p>
          <a:p>
            <a:pPr marL="0" indent="0">
              <a:buNone/>
            </a:pPr>
            <a:r>
              <a:rPr lang="hr-HR" sz="2200" dirty="0"/>
              <a:t>Gdje čovječanstvo mučno </a:t>
            </a:r>
            <a:r>
              <a:rPr lang="hr-HR" sz="2200" dirty="0" err="1"/>
              <a:t>ko</a:t>
            </a:r>
            <a:r>
              <a:rPr lang="hr-HR" sz="2200" dirty="0"/>
              <a:t> On pod drvom pada!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I tamnice o crne, gdje mnogi plač se gubi,</a:t>
            </a:r>
          </a:p>
          <a:p>
            <a:pPr marL="0" indent="0">
              <a:buNone/>
            </a:pPr>
            <a:r>
              <a:rPr lang="hr-HR" sz="2200" dirty="0"/>
              <a:t>Kad takovi su ljudi: </a:t>
            </a:r>
            <a:r>
              <a:rPr lang="hr-HR" sz="2200" dirty="0" err="1"/>
              <a:t>il</a:t>
            </a:r>
            <a:r>
              <a:rPr lang="hr-HR" sz="2200" dirty="0"/>
              <a:t> umri </a:t>
            </a:r>
            <a:r>
              <a:rPr lang="hr-HR" sz="2200" dirty="0" err="1"/>
              <a:t>il</a:t>
            </a:r>
            <a:r>
              <a:rPr lang="hr-HR" sz="2200" dirty="0"/>
              <a:t> ubi!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I djevojčice gole, a ispred sita suca,</a:t>
            </a:r>
          </a:p>
          <a:p>
            <a:pPr marL="0" indent="0">
              <a:buNone/>
            </a:pPr>
            <a:r>
              <a:rPr lang="hr-HR" sz="2200" dirty="0"/>
              <a:t>Ah, imale bi obraz, da nemaju želuca!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040632" y="1825625"/>
            <a:ext cx="2313167" cy="4351338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49" y="2043485"/>
            <a:ext cx="3106575" cy="40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6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1157</Words>
  <Application>Microsoft Office PowerPoint</Application>
  <PresentationFormat>Široki zaslon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S. S. Kranjčević, Eli! Eli! Lama azavtani?</vt:lpstr>
      <vt:lpstr>PowerPoint prezentacija</vt:lpstr>
      <vt:lpstr>Silvije Strahimir Kranjčević</vt:lpstr>
      <vt:lpstr>Izrazite svoje mišljenje o tvrdnjama… </vt:lpstr>
      <vt:lpstr>Pojašnjenje naslova…</vt:lpstr>
      <vt:lpstr>Nepoznate riječi…</vt:lpstr>
      <vt:lpstr>PowerPoint prezentacija</vt:lpstr>
      <vt:lpstr>PowerPoint prezentacija</vt:lpstr>
      <vt:lpstr>PowerPoint prezentacija</vt:lpstr>
      <vt:lpstr>PowerPoint prezentacija</vt:lpstr>
      <vt:lpstr>Interpretirajte i analizirajte pjesmu prema smjernicama…</vt:lpstr>
      <vt:lpstr> Protumačite pitanje iz prvoga distiha:  </vt:lpstr>
      <vt:lpstr>U drugom distihu javlja se motiv uzaludnosti Kristove žrtve…</vt:lpstr>
      <vt:lpstr>Slike prošlosti…</vt:lpstr>
      <vt:lpstr>Sadašnjost i budućnost… </vt:lpstr>
      <vt:lpstr>Biblijski kontekst…</vt:lpstr>
      <vt:lpstr>Naslovne riječi i refren…</vt:lpstr>
      <vt:lpstr>Kristova žrtva…</vt:lpstr>
      <vt:lpstr>Kristova žrtva…</vt:lpstr>
      <vt:lpstr>Iznevjereni ideali…</vt:lpstr>
      <vt:lpstr>Sadašnjost i budućnost…</vt:lpstr>
      <vt:lpstr>Sinteza:  S. S. Kranjčević, Eli! Eli! Lama azavtani?!</vt:lpstr>
      <vt:lpstr>Domaća zadaća…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Silvije Strahimir Kranjčević</dc:title>
  <dc:creator>psvp</dc:creator>
  <cp:lastModifiedBy>Nevenka Krfogec</cp:lastModifiedBy>
  <cp:revision>24</cp:revision>
  <dcterms:created xsi:type="dcterms:W3CDTF">2021-04-20T19:11:25Z</dcterms:created>
  <dcterms:modified xsi:type="dcterms:W3CDTF">2024-01-07T11:42:37Z</dcterms:modified>
</cp:coreProperties>
</file>